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58" r:id="rId2"/>
    <p:sldId id="359" r:id="rId3"/>
    <p:sldId id="362" r:id="rId4"/>
    <p:sldId id="360" r:id="rId5"/>
    <p:sldId id="361" r:id="rId6"/>
    <p:sldId id="363" r:id="rId7"/>
    <p:sldId id="329" r:id="rId8"/>
    <p:sldId id="261" r:id="rId9"/>
    <p:sldId id="257" r:id="rId10"/>
    <p:sldId id="314" r:id="rId11"/>
    <p:sldId id="259" r:id="rId12"/>
    <p:sldId id="258" r:id="rId13"/>
    <p:sldId id="260" r:id="rId14"/>
    <p:sldId id="266" r:id="rId15"/>
    <p:sldId id="262" r:id="rId16"/>
    <p:sldId id="335" r:id="rId17"/>
    <p:sldId id="267" r:id="rId18"/>
    <p:sldId id="369" r:id="rId19"/>
    <p:sldId id="268" r:id="rId20"/>
    <p:sldId id="270" r:id="rId21"/>
    <p:sldId id="336" r:id="rId22"/>
    <p:sldId id="317" r:id="rId23"/>
    <p:sldId id="318" r:id="rId24"/>
    <p:sldId id="337" r:id="rId25"/>
    <p:sldId id="319" r:id="rId26"/>
    <p:sldId id="272" r:id="rId27"/>
    <p:sldId id="356" r:id="rId28"/>
    <p:sldId id="284" r:id="rId29"/>
    <p:sldId id="263" r:id="rId30"/>
    <p:sldId id="315" r:id="rId31"/>
    <p:sldId id="271" r:id="rId32"/>
    <p:sldId id="276" r:id="rId33"/>
    <p:sldId id="277" r:id="rId34"/>
    <p:sldId id="316" r:id="rId35"/>
    <p:sldId id="323" r:id="rId36"/>
    <p:sldId id="324" r:id="rId37"/>
    <p:sldId id="275" r:id="rId38"/>
    <p:sldId id="282" r:id="rId39"/>
    <p:sldId id="340" r:id="rId40"/>
    <p:sldId id="274" r:id="rId41"/>
    <p:sldId id="364" r:id="rId42"/>
    <p:sldId id="353" r:id="rId43"/>
    <p:sldId id="269" r:id="rId44"/>
    <p:sldId id="373" r:id="rId45"/>
    <p:sldId id="370" r:id="rId46"/>
    <p:sldId id="371" r:id="rId47"/>
    <p:sldId id="372" r:id="rId48"/>
    <p:sldId id="264" r:id="rId49"/>
    <p:sldId id="285" r:id="rId50"/>
    <p:sldId id="286" r:id="rId51"/>
    <p:sldId id="325" r:id="rId52"/>
    <p:sldId id="287" r:id="rId53"/>
    <p:sldId id="288" r:id="rId54"/>
    <p:sldId id="289" r:id="rId55"/>
    <p:sldId id="366" r:id="rId56"/>
    <p:sldId id="320" r:id="rId57"/>
    <p:sldId id="290" r:id="rId58"/>
    <p:sldId id="291" r:id="rId59"/>
    <p:sldId id="292" r:id="rId60"/>
    <p:sldId id="343" r:id="rId61"/>
    <p:sldId id="296" r:id="rId62"/>
    <p:sldId id="365" r:id="rId63"/>
  </p:sldIdLst>
  <p:sldSz cx="9144000" cy="6858000" type="screen4x3"/>
  <p:notesSz cx="6858000" cy="9144000"/>
  <p:custDataLst>
    <p:tags r:id="rId6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358"/>
            <p14:sldId id="359"/>
            <p14:sldId id="362"/>
            <p14:sldId id="360"/>
            <p14:sldId id="361"/>
            <p14:sldId id="363"/>
            <p14:sldId id="329"/>
            <p14:sldId id="261"/>
            <p14:sldId id="257"/>
            <p14:sldId id="314"/>
            <p14:sldId id="259"/>
            <p14:sldId id="258"/>
            <p14:sldId id="260"/>
            <p14:sldId id="266"/>
            <p14:sldId id="262"/>
            <p14:sldId id="335"/>
            <p14:sldId id="267"/>
            <p14:sldId id="369"/>
            <p14:sldId id="268"/>
            <p14:sldId id="270"/>
            <p14:sldId id="336"/>
            <p14:sldId id="317"/>
            <p14:sldId id="318"/>
            <p14:sldId id="337"/>
            <p14:sldId id="319"/>
            <p14:sldId id="272"/>
            <p14:sldId id="356"/>
            <p14:sldId id="284"/>
            <p14:sldId id="263"/>
            <p14:sldId id="315"/>
            <p14:sldId id="271"/>
            <p14:sldId id="276"/>
            <p14:sldId id="277"/>
            <p14:sldId id="316"/>
            <p14:sldId id="323"/>
            <p14:sldId id="324"/>
            <p14:sldId id="275"/>
            <p14:sldId id="282"/>
            <p14:sldId id="340"/>
            <p14:sldId id="274"/>
            <p14:sldId id="364"/>
            <p14:sldId id="353"/>
            <p14:sldId id="269"/>
            <p14:sldId id="373"/>
            <p14:sldId id="370"/>
            <p14:sldId id="371"/>
            <p14:sldId id="372"/>
            <p14:sldId id="264"/>
            <p14:sldId id="285"/>
            <p14:sldId id="286"/>
            <p14:sldId id="325"/>
            <p14:sldId id="287"/>
            <p14:sldId id="288"/>
            <p14:sldId id="289"/>
            <p14:sldId id="366"/>
            <p14:sldId id="320"/>
            <p14:sldId id="290"/>
            <p14:sldId id="291"/>
            <p14:sldId id="292"/>
            <p14:sldId id="343"/>
            <p14:sldId id="296"/>
            <p14:sldId id="365"/>
          </p14:sldIdLst>
        </p14:section>
        <p14:section name="Endocrine Control of Growth" id="{37D8B0FD-7D0B-4546-BBA7-DFA3804F443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tags" Target="tags/tag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r>
              <a:rPr lang="en-US" baseline="0" dirty="0" smtClean="0"/>
              <a:t> back to the anterior pituitary that there are specialized cell types that are hormone factories.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going to talk about the steroid hormones first, then the biogenic amines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25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</a:p>
          <a:p>
            <a:endParaRPr lang="en-US" dirty="0" smtClean="0"/>
          </a:p>
          <a:p>
            <a:r>
              <a:rPr lang="en-US" dirty="0" smtClean="0"/>
              <a:t>Glucose is produced by a process called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need to know this, but the flow is going this way.  The rate limiting steps are in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4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Differentiation of precursors into differentiated immune cells, in both the innate and adaptive immune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feedback of glucocorticoid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0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is that cant restrict steroid hormones from getting into the cells, in the way that you can not express insulin receptors to prevent insulin action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system accomplishes two things: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Since there is some weak effects of cortisol on the MC receptor this is a way to ensure no </a:t>
            </a:r>
            <a:r>
              <a:rPr lang="en-US" baseline="0" dirty="0" err="1" smtClean="0"/>
              <a:t>abberant</a:t>
            </a:r>
            <a:r>
              <a:rPr lang="en-US" baseline="0" dirty="0" smtClean="0"/>
              <a:t> MC signaling in the wrong tissues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Secondly this is a way for a tissue to locally control levels are part of a negative feedback mechanism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28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40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need to</a:t>
            </a:r>
            <a:r>
              <a:rPr lang="en-US" baseline="0" dirty="0" smtClean="0"/>
              <a:t> know these enzymes, but you do need to know there are three major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similarities</a:t>
            </a:r>
            <a:r>
              <a:rPr lang="en-US" baseline="0" dirty="0" smtClean="0"/>
              <a:t> and differences between cortisol and epinephrine.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Spend some time, talking about why these differences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cortisol and aldosterone have</a:t>
            </a:r>
            <a:r>
              <a:rPr lang="en-US" baseline="0" dirty="0" smtClean="0"/>
              <a:t> fairly similar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Regulated by increasing the synthesis</a:t>
            </a:r>
            <a:r>
              <a:rPr lang="en-US" baseline="0" dirty="0" smtClean="0"/>
              <a:t> of the relevant steroids, which are then passively released into the blood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talking about how </a:t>
            </a:r>
            <a:r>
              <a:rPr lang="en-US" baseline="0" dirty="0" err="1" smtClean="0"/>
              <a:t>aldsosterone</a:t>
            </a:r>
            <a:r>
              <a:rPr lang="en-US" baseline="0" dirty="0" smtClean="0"/>
              <a:t> is regulated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Should be here at 15</a:t>
            </a:r>
            <a:r>
              <a:rPr lang="en-US" baseline="0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0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Mechano</a:t>
            </a:r>
            <a:r>
              <a:rPr lang="en-US" baseline="0" dirty="0" err="1" smtClean="0"/>
              <a:t>transduction</a:t>
            </a:r>
            <a:r>
              <a:rPr lang="en-US" baseline="0" dirty="0" smtClean="0"/>
              <a:t> and sympathetic activity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r>
              <a:rPr lang="en-US" baseline="0" dirty="0" smtClean="0"/>
              <a:t>Quick effect via angiotensin, long term effect via aldosterone</a:t>
            </a:r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</a:t>
            </a:r>
            <a:r>
              <a:rPr lang="en-US" baseline="0" dirty="0" smtClean="0"/>
              <a:t> term, need to get away from the snake</a:t>
            </a:r>
            <a:endParaRPr lang="en-US" dirty="0" smtClean="0"/>
          </a:p>
          <a:p>
            <a:r>
              <a:rPr lang="en-US" dirty="0" smtClean="0"/>
              <a:t>Chronically</a:t>
            </a:r>
            <a:r>
              <a:rPr lang="en-US" baseline="0" dirty="0" smtClean="0"/>
              <a:t> they are better prepared for a snake attack, energy is partitioned in away to be prepared for a snake attack, but long term normal functions such as growth, reproductive function and immunity are still suppressed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cell type is responsible for a particular</a:t>
            </a:r>
            <a:r>
              <a:rPr lang="en-US" baseline="0" dirty="0" smtClean="0"/>
              <a:t> kind of</a:t>
            </a:r>
            <a:r>
              <a:rPr lang="en-US" dirty="0" smtClean="0"/>
              <a:t> hormone secretion</a:t>
            </a:r>
          </a:p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tags" Target="../tags/tag35.xml"/><Relationship Id="rId6" Type="http://schemas.openxmlformats.org/officeDocument/2006/relationships/tags" Target="../tags/tag3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tags" Target="../tags/tag5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tags" Target="../tags/tag64.xml"/><Relationship Id="rId6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3.png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3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 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Direct Aldosterone Effects on Cells Are…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Mediated by a GPCR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Rapid because of the post-translational modification of enzymes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Dependent on new mRNA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9" name="TPChart" descr="88C9F880AD5D4D04A89CCDE963601B11Chart2015101608554804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5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 dirty="0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stimulates Aldosterone production?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CRH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7F91AC2A970A4A328F957BF6326C3618Chart20151016085548109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 hidden="1"/>
          <p:cNvSpPr/>
          <p:nvPr>
            <p:custDataLst>
              <p:tags r:id="rId5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Oral glucose tolerance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Draw what happens to glucose after a meal over time</a:t>
            </a:r>
          </a:p>
          <a:p>
            <a:r>
              <a:rPr lang="en-US" dirty="0" smtClean="0"/>
              <a:t>Sketch out changes in glucagon, insulin and GLP-1</a:t>
            </a:r>
          </a:p>
          <a:p>
            <a:r>
              <a:rPr lang="en-US" dirty="0" smtClean="0"/>
              <a:t>Sketch out a new one, for someone who is a type I diabetic (show insulin and GLP-1)</a:t>
            </a:r>
          </a:p>
          <a:p>
            <a:r>
              <a:rPr lang="en-US" dirty="0" smtClean="0"/>
              <a:t>Sketch out a new one, for someone who is a type II diabetic (show insulin, glucagon and GLP-1)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852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Renin Secretion is Stopped By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stretch of JG cell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blood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tone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9" name="TPChart" descr="0642D1D709284365897CA11A7EE136E1Chart2015101608554810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CAI1" hidden="1"/>
          <p:cNvSpPr/>
          <p:nvPr>
            <p:custDataLst>
              <p:tags r:id="rId5"/>
            </p:custDataLst>
          </p:nvPr>
        </p:nvSpPr>
        <p:spPr>
          <a:xfrm rot="10800000">
            <a:off x="71120" y="1806787"/>
            <a:ext cx="482600" cy="4826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should mediate chronic stress responses?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its effects last longer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its effects last longer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5" name="TPChart" descr="07AA551F2E4845A583E08F2099AE87B2Chart20151016085548063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CAI1" hidden="1"/>
          <p:cNvSpPr/>
          <p:nvPr>
            <p:custDataLst>
              <p:tags r:id="rId4"/>
            </p:custDataLst>
          </p:nvPr>
        </p:nvSpPr>
        <p:spPr>
          <a:xfrm>
            <a:off x="1037590" y="4572000"/>
            <a:ext cx="3106514" cy="10058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729720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Lactotropes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46740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734347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Process Does Insulin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Brain 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Lipolysis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614310084AFE47ACA35BF9066BFAED16Chart20151016085548032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 hidden="1"/>
          <p:cNvSpPr/>
          <p:nvPr>
            <p:custDataLst>
              <p:tags r:id="rId5"/>
            </p:custDataLst>
          </p:nvPr>
        </p:nvSpPr>
        <p:spPr>
          <a:xfrm rot="10800000">
            <a:off x="71120" y="3367363"/>
            <a:ext cx="482600" cy="4826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606325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9977" y="4355068"/>
            <a:ext cx="327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of mRNA transcription</a:t>
            </a:r>
          </a:p>
          <a:p>
            <a:r>
              <a:rPr lang="en-US" dirty="0" smtClean="0"/>
              <a:t>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9" name="TPChart" descr="605917CDD8C94B44845D4A41BE4A31A5Chart2015101608555328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2" name="CAI1" hidden="1"/>
          <p:cNvSpPr/>
          <p:nvPr>
            <p:custDataLst>
              <p:tags r:id="rId5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 dirty="0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Protein Kinase is the Primary Mediator of Glucagon Action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PKB/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 Receptor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 </a:t>
            </a:r>
            <a:r>
              <a:rPr lang="en-US" dirty="0" err="1" smtClean="0">
                <a:latin typeface="Calibri" charset="0"/>
                <a:ea typeface="MS PGothic" charset="0"/>
              </a:rPr>
              <a:t>Phosphorylase</a:t>
            </a:r>
            <a:endParaRPr lang="en-US" dirty="0" smtClean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ECA1AE14B22F4393AB4F021BBE6D0E58Chart20151016085548050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CAI1" hidden="1"/>
          <p:cNvSpPr/>
          <p:nvPr>
            <p:custDataLst>
              <p:tags r:id="rId5"/>
            </p:custDataLst>
          </p:nvPr>
        </p:nvSpPr>
        <p:spPr>
          <a:xfrm rot="10800000">
            <a:off x="142240" y="177715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Regulation of Glucocorticoid 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1000" y="5181600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off target tissues,</a:t>
            </a:r>
          </a:p>
          <a:p>
            <a:r>
              <a:rPr lang="en-US" dirty="0" smtClean="0"/>
              <a:t>or to desensitize normal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97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last Wednesday…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Glucagon secretion diabetics</a:t>
            </a:r>
          </a:p>
          <a:p>
            <a:pPr lvl="1"/>
            <a:r>
              <a:rPr lang="en-US" dirty="0" smtClean="0"/>
              <a:t>Impaired glucagon suppression by hyperglycemia</a:t>
            </a:r>
          </a:p>
          <a:p>
            <a:pPr lvl="2"/>
            <a:r>
              <a:rPr lang="en-US" b="1" dirty="0" err="1" smtClean="0"/>
              <a:t>hyperglucagonemia</a:t>
            </a:r>
            <a:r>
              <a:rPr lang="en-US" b="1" dirty="0" smtClean="0"/>
              <a:t> </a:t>
            </a:r>
            <a:r>
              <a:rPr lang="en-US" dirty="0" smtClean="0"/>
              <a:t>consider the mechanism of this</a:t>
            </a:r>
            <a:endParaRPr lang="en-US" b="1" dirty="0" smtClean="0"/>
          </a:p>
          <a:p>
            <a:r>
              <a:rPr lang="en-US" dirty="0" smtClean="0"/>
              <a:t>Error in handout, “Anatomy of adrenal gland section”</a:t>
            </a:r>
          </a:p>
          <a:p>
            <a:pPr lvl="1"/>
            <a:r>
              <a:rPr lang="en-US" dirty="0"/>
              <a:t>The three regions of the adrenal </a:t>
            </a:r>
            <a:r>
              <a:rPr lang="en-US" strike="sngStrike" dirty="0" smtClean="0"/>
              <a:t>medulla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cortex</a:t>
            </a:r>
            <a:r>
              <a:rPr lang="en-US" dirty="0" smtClean="0"/>
              <a:t> release </a:t>
            </a:r>
            <a:r>
              <a:rPr lang="en-US" dirty="0"/>
              <a:t>steroid hormones including </a:t>
            </a:r>
            <a:r>
              <a:rPr lang="en-US" dirty="0" smtClean="0"/>
              <a:t>aldosterone, cortisol, </a:t>
            </a:r>
            <a:r>
              <a:rPr lang="en-US" dirty="0"/>
              <a:t>and </a:t>
            </a:r>
            <a:r>
              <a:rPr lang="en-US" dirty="0" err="1" smtClean="0"/>
              <a:t>androstenedione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Quiz question </a:t>
            </a:r>
          </a:p>
          <a:p>
            <a:pPr lvl="1"/>
            <a:r>
              <a:rPr lang="en-US" dirty="0" smtClean="0"/>
              <a:t>Renin secretion is stopped by decreased sympathetic tone</a:t>
            </a:r>
          </a:p>
        </p:txBody>
      </p:sp>
    </p:spTree>
    <p:extLst>
      <p:ext uri="{BB962C8B-B14F-4D97-AF65-F5344CB8AC3E}">
        <p14:creationId xmlns:p14="http://schemas.microsoft.com/office/powerpoint/2010/main" val="123147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can promote Aldosterone</a:t>
            </a:r>
            <a:br>
              <a:rPr lang="en-US" dirty="0" smtClean="0"/>
            </a:br>
            <a:r>
              <a:rPr lang="en-US" sz="2200" dirty="0" smtClean="0"/>
              <a:t>- but physiologically there is no reason to believe that it has a direct action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866900"/>
            <a:ext cx="4394200" cy="311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130800"/>
            <a:ext cx="730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dirty="0"/>
              <a:t>. M. Kaplan, F. C. Bartter, THE EFFECT OF ACTH, RENIN, ANGIOTENSIN II, AND VARIOUS PRECURSORS ON BIOSYNTHESIS OF ALDOSTERONE BY ADRENAL SLICES, J. </a:t>
            </a:r>
            <a:r>
              <a:rPr lang="en-US" dirty="0" err="1"/>
              <a:t>Clin</a:t>
            </a:r>
            <a:r>
              <a:rPr lang="en-US" dirty="0"/>
              <a:t>. Invest. 41, 715–724 (1962).</a:t>
            </a:r>
          </a:p>
        </p:txBody>
      </p:sp>
    </p:spTree>
    <p:extLst>
      <p:ext uri="{BB962C8B-B14F-4D97-AF65-F5344CB8AC3E}">
        <p14:creationId xmlns:p14="http://schemas.microsoft.com/office/powerpoint/2010/main" val="340776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A subject with an ACTH secreting tumor has </a:t>
            </a:r>
            <a:r>
              <a:rPr lang="en-US" sz="2800" b="1" dirty="0" smtClean="0">
                <a:latin typeface="Calibri" charset="0"/>
                <a:ea typeface="MS PGothic" charset="0"/>
              </a:rPr>
              <a:t>hypertension</a:t>
            </a:r>
            <a:r>
              <a:rPr lang="en-US" sz="2800" dirty="0" smtClean="0">
                <a:latin typeface="Calibri" charset="0"/>
                <a:ea typeface="MS PGothic" charset="0"/>
              </a:rPr>
              <a:t>, but not increased aldosterone, why?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Impaired negative feedback to ACTH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binding to </a:t>
            </a:r>
            <a:r>
              <a:rPr lang="en-US" dirty="0" err="1" smtClean="0">
                <a:latin typeface="Calibri" charset="0"/>
                <a:ea typeface="MS PGothic" charset="0"/>
              </a:rPr>
              <a:t>mineralcorticoid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Overactive vasopressin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</a:t>
            </a:r>
            <a:r>
              <a:rPr lang="en-US" dirty="0" err="1" smtClean="0">
                <a:latin typeface="Calibri" charset="0"/>
                <a:ea typeface="MS PGothic" charset="0"/>
              </a:rPr>
              <a:t>mineralcorticoid</a:t>
            </a:r>
            <a:r>
              <a:rPr lang="en-US" dirty="0" smtClean="0">
                <a:latin typeface="Calibri" charset="0"/>
                <a:ea typeface="MS PGothic" charset="0"/>
              </a:rPr>
              <a:t> receptor sensitivity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DA7048118187433DB4CE9D9DD1AB90E9Chart2015101609064085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CAI1"/>
          <p:cNvSpPr/>
          <p:nvPr>
            <p:custDataLst>
              <p:tags r:id="rId4"/>
            </p:custDataLst>
          </p:nvPr>
        </p:nvSpPr>
        <p:spPr>
          <a:xfrm rot="10800000">
            <a:off x="132080" y="2604347"/>
            <a:ext cx="406400" cy="4064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666626"/>
              </p:ext>
            </p:extLst>
          </p:nvPr>
        </p:nvGraphicFramePr>
        <p:xfrm>
          <a:off x="457200" y="1582616"/>
          <a:ext cx="8553117" cy="5323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Gq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or vasodilation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r>
                        <a:rPr lang="en-US" dirty="0" smtClean="0"/>
                        <a:t> and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Contraction, Glycolysis, Oxidative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stops,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Released from Pancreatic Delta Cells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135B3BDF9A48407E972196A8F8635DB3Chart2015101608554809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 rot="10800000">
            <a:off x="142240" y="2264833"/>
            <a:ext cx="393700" cy="3937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7300"/>
            <a:ext cx="8158247" cy="433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300" y="6121400"/>
            <a:ext cx="707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line is level in circulation needed to elicit a physiological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3966" y="1417638"/>
            <a:ext cx="424743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Three effects on vasculature: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Contraction of cardiac muscle (beta1/</a:t>
            </a:r>
            <a:r>
              <a:rPr lang="en-US" sz="2800" dirty="0" err="1" smtClean="0"/>
              <a:t>Gs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Relaxation of </a:t>
            </a:r>
            <a:r>
              <a:rPr lang="en-US" sz="2800" dirty="0" smtClean="0"/>
              <a:t>muscle, bronchiolar and GI tract smooth </a:t>
            </a:r>
            <a:r>
              <a:rPr lang="en-US" sz="2800" dirty="0"/>
              <a:t>muscle (beta2/</a:t>
            </a:r>
            <a:r>
              <a:rPr lang="en-US" sz="2800" dirty="0" err="1"/>
              <a:t>Gi</a:t>
            </a:r>
            <a:r>
              <a:rPr lang="en-U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Contraction of vascular smooth muscle in kidney, GI and brain (alpha/</a:t>
            </a:r>
            <a:r>
              <a:rPr lang="en-US" sz="2800" dirty="0" err="1" smtClean="0"/>
              <a:t>Gq</a:t>
            </a:r>
            <a:r>
              <a:rPr lang="en-US" sz="2800" dirty="0" smtClean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40" y="1943100"/>
            <a:ext cx="4349559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991360"/>
            <a:ext cx="3128400" cy="3956778"/>
          </a:xfrm>
          <a:prstGeom prst="rect">
            <a:avLst/>
          </a:prstGeom>
        </p:spPr>
      </p:pic>
      <p:pic>
        <p:nvPicPr>
          <p:cNvPr id="4" name="Picture 3" descr="epinephrine-gluco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04" y="1991360"/>
            <a:ext cx="3128400" cy="2885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9300" y="1600200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4100" y="1600200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Amongst Yourselves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tissue should respond </a:t>
            </a:r>
            <a:r>
              <a:rPr lang="en-US" b="1" u="sng" dirty="0" smtClean="0"/>
              <a:t>the same</a:t>
            </a:r>
            <a:r>
              <a:rPr lang="en-US" b="1" dirty="0" smtClean="0"/>
              <a:t> </a:t>
            </a:r>
            <a:r>
              <a:rPr lang="en-US" dirty="0" smtClean="0"/>
              <a:t>to both glucagon and adrenaline signaling?  What is a tissue what would respond differently?</a:t>
            </a:r>
          </a:p>
          <a:p>
            <a:r>
              <a:rPr lang="en-US" dirty="0" smtClean="0"/>
              <a:t>What would happen if these tissues both responded in the same way?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3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Muscle, 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Would A DPP-4 Inhibitor Help Glucose Control?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insulin degradation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Improve insulin sensitivity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 glucagon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Promote insulin secretion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7B03B6711989495DB9808559C8E440C8Chart20151016085548029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 rot="10800000">
            <a:off x="71120" y="4927938"/>
            <a:ext cx="482600" cy="4826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Symbol" charset="2"/>
                <a:ea typeface="MS PGothic" charset="0"/>
                <a:cs typeface="Symbol" charset="2"/>
              </a:rPr>
              <a:t>b</a:t>
            </a:r>
            <a:r>
              <a:rPr lang="en-US" dirty="0" smtClean="0">
                <a:latin typeface="Calibri" charset="0"/>
                <a:ea typeface="MS PGothic" charset="0"/>
              </a:rPr>
              <a:t>-AR agonists would be good weight loss drugs except…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induce lipid breakdown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tachycardia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GI vasodilation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prevent gluconeogenesis in the liver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1" name="TPChart" descr="D909E70FF26647528BE8969981565F59Chart2015101609271759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" name="CAI1"/>
          <p:cNvSpPr/>
          <p:nvPr>
            <p:custDataLst>
              <p:tags r:id="rId5"/>
            </p:custDataLst>
          </p:nvPr>
        </p:nvSpPr>
        <p:spPr>
          <a:xfrm rot="10800000">
            <a:off x="101600" y="2671911"/>
            <a:ext cx="444500" cy="444500"/>
          </a:xfrm>
          <a:custGeom>
            <a:avLst/>
            <a:gdLst/>
            <a:ahLst/>
            <a:cxnLst/>
            <a:rect l="0" t="0" r="0" b="0"/>
            <a:pathLst>
              <a:path w="1524001" h="1752601">
                <a:moveTo>
                  <a:pt x="1295400" y="1066800"/>
                </a:moveTo>
                <a:lnTo>
                  <a:pt x="1524000" y="533400"/>
                </a:lnTo>
                <a:lnTo>
                  <a:pt x="914400" y="0"/>
                </a:lnTo>
                <a:lnTo>
                  <a:pt x="0" y="1447800"/>
                </a:lnTo>
                <a:lnTo>
                  <a:pt x="0" y="1752600"/>
                </a:lnTo>
                <a:lnTo>
                  <a:pt x="990600" y="533400"/>
                </a:lnTo>
                <a:close/>
              </a:path>
            </a:pathLst>
          </a:custGeom>
          <a:solidFill>
            <a:srgbClr val="00C8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Term and Long Term Stress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1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Adrenal Gland and Stress Hormones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35B3BDF9A48407E972196A8F8635DB3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B0EB319E62844AC8242A24333409F54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35B3BDF9A48407E972196A8F8635DB3&lt;/guid&gt;&lt;repollguid&gt;5C7C76AA7DB146409E007192E6B14941&lt;/repollguid&gt;&lt;sourceid&gt;23E06B2FF52C4DC0BD958F03650973E2&lt;/sourceid&gt;&lt;questiontext&gt;Which Hormone is Released from Pancreatic Delta Cell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6DC3BB9CDF54B87ABD281C47545B12C&lt;/guid&gt;&lt;answertext&gt;Glucagon&lt;/answertext&gt;&lt;valuetype&gt;-1&lt;/valuetype&gt;&lt;/answer&gt;&lt;answer&gt;&lt;guid&gt;0B82E3846DC14DC6B3C49B4FA44513A0&lt;/guid&gt;&lt;answertext&gt;Somatostatin&lt;/answertext&gt;&lt;valuetype&gt;1&lt;/valuetype&gt;&lt;/answer&gt;&lt;answer&gt;&lt;guid&gt;FA35FCA529B5400EBF22CE5EB3CF937F&lt;/guid&gt;&lt;answertext&gt;Insulin&lt;/answertext&gt;&lt;valuetype&gt;-1&lt;/valuetype&gt;&lt;/answer&gt;&lt;answer&gt;&lt;guid&gt;B732CCC0C89E4797A7E09BA568FE1C99&lt;/guid&gt;&lt;answertext&gt;Cortisol&lt;/answertext&gt;&lt;valuetype&gt;-1&lt;/valuetype&gt;&lt;/answer&gt;&lt;/answers&gt;&lt;/multichoice&gt;&lt;/questions&gt;&lt;/questionlist&gt;"/>
  <p:tag name="LIVECHARTING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14310084AFE47ACA35BF9066BFAED1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A30F3AD60BB146F5AF8A5487E140E79F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14310084AFE47ACA35BF9066BFAED16&lt;/guid&gt;&lt;repollguid&gt;7509C3D214384040BD715262551E1526&lt;/repollguid&gt;&lt;sourceid&gt;FAC7A333530A4A45AC5449EA5B530B45&lt;/sourceid&gt;&lt;questiontext&gt;Which Process Does Insulin Activate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7EA3B3ADFB34508A3881EEF9E83C454&lt;/guid&gt;&lt;answertext&gt;Brain glucose uptake&lt;/answertext&gt;&lt;valuetype&gt;-1&lt;/valuetype&gt;&lt;/answer&gt;&lt;answer&gt;&lt;guid&gt;FF0B1F909B534968A61C0CC18FD497F8&lt;/guid&gt;&lt;answertext&gt;Gluconeogenesis&lt;/answertext&gt;&lt;valuetype&gt;-1&lt;/valuetype&gt;&lt;/answer&gt;&lt;answer&gt;&lt;guid&gt;D3C2AEA0E76A42B9A54EF8AC99362FDA&lt;/guid&gt;&lt;answertext&gt;Glycogenesis&lt;/answertext&gt;&lt;valuetype&gt;1&lt;/valuetype&gt;&lt;/answer&gt;&lt;answer&gt;&lt;guid&gt;F658D692805647DC9544F46E38E32CAA&lt;/guid&gt;&lt;answertext&gt;Lipolysis&lt;/answertext&gt;&lt;valuetype&gt;-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B03B6711989495DB9808559C8E440C8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D530B4F08BCB4FFCBF791AD6B805C9F4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B03B6711989495DB9808559C8E440C8&lt;/guid&gt;&lt;repollguid&gt;55377E0854254B31B93425BF43430FCF&lt;/repollguid&gt;&lt;sourceid&gt;9D086F6B7D89441A8887596B39B4555B&lt;/sourceid&gt;&lt;questiontext&gt;How Would A DPP-4 Inhibitor Help Glucose Control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2CA3DA716D542B39559A739CC176825&lt;/guid&gt;&lt;answertext&gt;Prevent insulin degradation&lt;/answertext&gt;&lt;valuetype&gt;-1&lt;/valuetype&gt;&lt;/answer&gt;&lt;answer&gt;&lt;guid&gt;89AD60A6DEEA48339917A8D57FA5102B&lt;/guid&gt;&lt;answertext&gt;Improve insulin sensitivity&lt;/answertext&gt;&lt;valuetype&gt;-1&lt;/valuetype&gt;&lt;/answer&gt;&lt;answer&gt;&lt;guid&gt;1D2E56EC32D14DD48AF806ACAFDB0779&lt;/guid&gt;&lt;answertext&gt;Reduce glucagon action&lt;/answertext&gt;&lt;valuetype&gt;-1&lt;/valuetype&gt;&lt;/answer&gt;&lt;answer&gt;&lt;guid&gt;EF8589AF20FB4F60B5791889E4AED91F&lt;/guid&gt;&lt;answertext&gt;Promote insulin secretion&lt;/answertext&gt;&lt;valuetype&gt;1&lt;/valuetype&gt;&lt;/answer&gt;&lt;/answers&gt;&lt;/multichoice&gt;&lt;/questions&gt;&lt;/questionlist&gt;"/>
  <p:tag name="LIVECHARTING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8C9F880AD5D4D04A89CCDE963601B11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D368948FB2074DBEB16E04C93BC25CCB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8C9F880AD5D4D04A89CCDE963601B11&lt;/guid&gt;&lt;repollguid&gt;B7421875F5184796B1BD08C5BB8D9F36&lt;/repollguid&gt;&lt;sourceid&gt;EA2A17BBBF874D4688AE758D8A717111&lt;/sourceid&gt;&lt;questiontext&gt;Direct Aldosterone Effects on Cells Ar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A92E9028C7A4168919004548E111480&lt;/guid&gt;&lt;answertext&gt;Mediated by a GPCR&lt;/answertext&gt;&lt;valuetype&gt;-1&lt;/valuetype&gt;&lt;/answer&gt;&lt;answer&gt;&lt;guid&gt;8D88DC65F9634A03A2FC60E97E48A467&lt;/guid&gt;&lt;answertext&gt;Rapid because of the post-translational modification of enzymes&lt;/answertext&gt;&lt;valuetype&gt;-1&lt;/valuetype&gt;&lt;/answer&gt;&lt;answer&gt;&lt;guid&gt;DDC1C2BE15B74262B1E16B70ED991E78&lt;/guid&gt;&lt;answertext&gt;Dependent on new mRNA synthesis&lt;/answertext&gt;&lt;valuetype&gt;1&lt;/valuetype&gt;&lt;/answer&gt;&lt;answer&gt;&lt;guid&gt;A6DCFBE035CB4D65B7453A8E4B770A57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F91AC2A970A4A328F957BF6326C3618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C9374ED1C70845809DE8D90FF5F50B1B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F91AC2A970A4A328F957BF6326C3618&lt;/guid&gt;&lt;repollguid&gt;38122ADFB765470591EE75E9B2025AFD&lt;/repollguid&gt;&lt;sourceid&gt;7312306E409A412C836394E37CA9699C&lt;/sourceid&gt;&lt;questiontext&gt;Which hormone stimulates Aldosterone production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39DDF27754A491A98D71A1AA3884048&lt;/guid&gt;&lt;answertext&gt;ACTH&lt;/answertext&gt;&lt;valuetype&gt;-1&lt;/valuetype&gt;&lt;/answer&gt;&lt;answer&gt;&lt;guid&gt;3B2CB61E5FFD4AE6A4B7C42375CB65EC&lt;/guid&gt;&lt;answertext&gt;Angiotensin II&lt;/answertext&gt;&lt;valuetype&gt;1&lt;/valuetype&gt;&lt;/answer&gt;&lt;answer&gt;&lt;guid&gt;F99F161817F04774863832426BDF6025&lt;/guid&gt;&lt;answertext&gt;Renin&lt;/answertext&gt;&lt;valuetype&gt;-1&lt;/valuetype&gt;&lt;/answer&gt;&lt;answer&gt;&lt;guid&gt;71B264D7A49F4A4B8740C587E944863B&lt;/guid&gt;&lt;answertext&gt;CRH&lt;/answertext&gt;&lt;valuetype&gt;-1&lt;/valuetype&gt;&lt;/answer&gt;&lt;/answers&gt;&lt;/multichoice&gt;&lt;/questions&gt;&lt;/questionlist&gt;"/>
  <p:tag name="LIVECHARTING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2D1D709284365897CA11A7EE136E1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B65F4ADCC5F4269B58C6FBCF1158977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642D1D709284365897CA11A7EE136E1&lt;/guid&gt;&lt;repollguid&gt;28F179CAE4684E458B1A80C32342F9C5&lt;/repollguid&gt;&lt;sourceid&gt;2400184FEDF34A2398AA4A4FB5110FBC&lt;/sourceid&gt;&lt;questiontext&gt;Renin Secretion is Stopped B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571D958A1FA4D47A470871A36860514&lt;/guid&gt;&lt;answertext&gt;Increased stretch of JG cell&lt;/answertext&gt;&lt;valuetype&gt;1&lt;/valuetype&gt;&lt;/answer&gt;&lt;answer&gt;&lt;guid&gt;51D4C34097E046E6BDA74D62E127008D&lt;/guid&gt;&lt;answertext&gt;Decreased blood volume&lt;/answertext&gt;&lt;valuetype&gt;-1&lt;/valuetype&gt;&lt;/answer&gt;&lt;answer&gt;&lt;guid&gt;0A56C7955BD64ED1823F45FE12B76F6A&lt;/guid&gt;&lt;answertext&gt;Increased sympathetic tone&lt;/answertext&gt;&lt;valuetype&gt;-1&lt;/valuetype&gt;&lt;/answer&gt;&lt;answer&gt;&lt;guid&gt;7C243AA48E3840BB96048CD7F2CCA386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7AA551F2E4845A583E08F2099AE87B2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ABE78E0A6EC74DC89E2FE4B8F613114F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7AA551F2E4845A583E08F2099AE87B2&lt;/guid&gt;&lt;repollguid&gt;A168E97F5CEB429BB6A21DBEED4F4325&lt;/repollguid&gt;&lt;sourceid&gt;2AF218C6BE974034951CB8E779BB028A&lt;/sourceid&gt;&lt;questiontext&gt;Which hormone should mediate chronic stress responses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560FBEAC5A46F5ADC7E7BE88566390&lt;/guid&gt;&lt;answertext&gt;Epinephrine because it functions quickly&lt;/answertext&gt;&lt;valuetype&gt;-1&lt;/valuetype&gt;&lt;/answer&gt;&lt;answer&gt;&lt;guid&gt;F167BB07A64B4EAEBD2309174ECF70FD&lt;/guid&gt;&lt;answertext&gt;Epinephrine because its effects last longer&lt;/answertext&gt;&lt;valuetype&gt;-1&lt;/valuetype&gt;&lt;/answer&gt;&lt;answer&gt;&lt;guid&gt;4CDC75322CED4B0794FA3135D4DF9597&lt;/guid&gt;&lt;answertext&gt;Cortisol because it functions quickly&lt;/answertext&gt;&lt;valuetype&gt;-1&lt;/valuetype&gt;&lt;/answer&gt;&lt;answer&gt;&lt;guid&gt;DB000D10308745ADB0B9DB13C6978A98&lt;/guid&gt;&lt;answertext&gt;Cortisol because its effects last longer&lt;/answertext&gt;&lt;valuetype&gt;1&lt;/valuetype&gt;&lt;/answer&gt;&lt;/answers&gt;&lt;/multichoice&gt;&lt;/questions&gt;&lt;/questionlist&gt;"/>
  <p:tag name="LIVECHARTING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6F3DF19E26D2419F8C0B3BD9B9362F61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Glycogenesis&lt;/answertext&gt;&lt;valuetype&gt;-1&lt;/valuetype&gt;&lt;/answer&gt;&lt;/answers&gt;&lt;/multichoice&gt;&lt;/questions&gt;&lt;/questionlist&gt;"/>
  <p:tag name="LIVECHARTING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468F6D7B4044828B3027122048BB1D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CFC4478072E471A94E61CABF83FB2AF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468F6D7B4044828B3027122048BB1D9&lt;/guid&gt;&lt;repollguid&gt;78C7DDAC39AA479CBD903BA6B8AA5324&lt;/repollguid&gt;&lt;sourceid&gt;FB22180EE67D4A6A9A06D2FE7392B484&lt;/sourceid&gt;&lt;questiontext&gt;A subject with an ACTH secreting tumor has hypertension, but not increased aldosterone, why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9CF7C0894004A479F96CD95C9C9EEA1&lt;/guid&gt;&lt;answertext&gt;Impaired negative feedback to ACTH&lt;/answertext&gt;&lt;valuetype&gt;-1&lt;/valuetype&gt;&lt;/answer&gt;&lt;answer&gt;&lt;guid&gt;0EB231CC628143A6B24F7A3B66579296&lt;/guid&gt;&lt;answertext&gt;Cortisol binding to mineralcorticoid receptor&lt;/answertext&gt;&lt;valuetype&gt;1&lt;/valuetype&gt;&lt;/answer&gt;&lt;answer&gt;&lt;guid&gt;325EE78190A74C8F976A4113A94DC635&lt;/guid&gt;&lt;answertext&gt;Overactive vasopressin&lt;/answertext&gt;&lt;valuetype&gt;-1&lt;/valuetype&gt;&lt;/answer&gt;&lt;answer&gt;&lt;guid&gt;8E3304D3F97A4EB0A9796400D373113C&lt;/guid&gt;&lt;answertext&gt;Increased mineralcorticoid receptor sensitivit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A subject with an ACTH secreting tumor has hypertension, but not increased aldosterone, why?[;crlf;]38[;]40[;]38[;]False[;]37[;][;crlf;]1.9737[;]2[;]0.1601[;]0.0256[;crlf;]1[;]-1[;]Impaired negative feedback to ACTH1[;]Impaired negative feedback to ACTH[;][;crlf;]37[;]1[;]Cortisol binding to mineralcorticoid receptor2[;]Cortisol binding to mineralcorticoid receptor[;][;crlf;]0[;]-1[;]Overactive vasopressin3[;]Overactive vasopressin[;][;crlf;]0[;]-1[;]Increased mineralcorticoid receptor sensitivity4[;]Increased mineralcorticoid receptor sensitivity[;][;crlf;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20BACD05A8A42F684417205CF7D9AA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E6CEEE5209E4DE59E2D9D579D5CBB66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20BACD05A8A42F684417205CF7D9AAC&lt;/guid&gt;&lt;repollguid&gt;D27B382EF9A64F3CBA7FC5DEA3891ED6&lt;/repollguid&gt;&lt;sourceid&gt;F8E75EBD5DD346C7A1FCDFDB4C729326&lt;/sourceid&gt;&lt;questiontext&gt;b-AR agonists would be good weight loss drugs except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461AB6AC234746A58A73446F42D81155&lt;/guid&gt;&lt;answertext&gt;They would induce lipid breakdown&lt;/answertext&gt;&lt;valuetype&gt;-1&lt;/valuetype&gt;&lt;/answer&gt;&lt;answer&gt;&lt;guid&gt;8C60902F33954CAFAC8B20BC92C85E7F&lt;/guid&gt;&lt;answertext&gt;They would cause tachycardia&lt;/answertext&gt;&lt;valuetype&gt;1&lt;/valuetype&gt;&lt;/answer&gt;&lt;answer&gt;&lt;guid&gt;4D42A61947FE443BA3C9A9F416B5440A&lt;/guid&gt;&lt;answertext&gt;They would cause GI vasodilation&lt;/answertext&gt;&lt;valuetype&gt;-1&lt;/valuetype&gt;&lt;/answer&gt;&lt;answer&gt;&lt;guid&gt;6896C7D6F013483AA4C32DECB5A76CE4&lt;/guid&gt;&lt;answertext&gt;They would prevent gluconeogenesis in the liver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b-AR agonists would be good weight loss drugs except…[;crlf;]34[;]43[;]34[;]False[;]30[;][;crlf;]2.0882[;]2[;]0.4451[;]0.1981[;crlf;]1[;]-1[;]They would induce lipid breakdown1[;]They would induce lipid breakdown[;][;crlf;]30[;]1[;]They would cause tachycardia2[;]They would cause tachycardia[;][;crlf;]2[;]-1[;]They would cause GI vasodilation3[;]They would cause GI vasodilation[;][;crlf;]1[;]-1[;]They would prevent gluconeogenesis in the liver4[;]They would prevent gluconeogenesis in the liver[;][;crlf;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CA1AE14B22F4393AB4F021BBE6D0E58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930542617E3D410B8BE5F611613DF89E&lt;/guid&gt;&lt;date&gt;10/16/2015 08:56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CA1AE14B22F4393AB4F021BBE6D0E58&lt;/guid&gt;&lt;repollguid&gt;587365FF8B944DF39293A543262A5A57&lt;/repollguid&gt;&lt;sourceid&gt;B393394FABB34C3A8A733107335C520B&lt;/sourceid&gt;&lt;questiontext&gt;What Protein Kinase is the Primary Mediator of Glucagon Action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1CDA4691D22546C58D575C77C7C6B25D&lt;/guid&gt;&lt;answertext&gt;PKA&lt;/answertext&gt;&lt;valuetype&gt;1&lt;/valuetype&gt;&lt;/answer&gt;&lt;answer&gt;&lt;guid&gt;08CE794C50B5498082E7B4A7AB6BCBC7&lt;/guid&gt;&lt;answertext&gt;PKB/Akt&lt;/answertext&gt;&lt;valuetype&gt;-1&lt;/valuetype&gt;&lt;/answer&gt;&lt;answer&gt;&lt;guid&gt;C90553F1CA44479FAAB5A259CB641DDA&lt;/guid&gt;&lt;answertext&gt;Insulin Receptor Kinase&lt;/answertext&gt;&lt;valuetype&gt;-1&lt;/valuetype&gt;&lt;/answer&gt;&lt;answer&gt;&lt;guid&gt;37DABBE913C34E12AAEDFCCD3EF5BCDD&lt;/guid&gt;&lt;answertext&gt;Glycogen Phosphorylase&lt;/answertext&gt;&lt;valuetype&gt;-1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2560</Words>
  <Application>Microsoft Macintosh PowerPoint</Application>
  <PresentationFormat>On-screen Show (4:3)</PresentationFormat>
  <Paragraphs>378</Paragraphs>
  <Slides>62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Learning Objectives</vt:lpstr>
      <vt:lpstr>Oral glucose tolerance test</vt:lpstr>
      <vt:lpstr>Which Process Does Insulin Activate?</vt:lpstr>
      <vt:lpstr>What Protein Kinase is the Primary Mediator of Glucagon Action</vt:lpstr>
      <vt:lpstr>Which Hormone is Released from Pancreatic Delta Cells</vt:lpstr>
      <vt:lpstr>How Would A DPP-4 Inhibitor Help Glucose Control?</vt:lpstr>
      <vt:lpstr>Adrenal Gland and Stress Hormones</vt:lpstr>
      <vt:lpstr>Learning Objectives</vt:lpstr>
      <vt:lpstr>Adrenal Gland Anatomy</vt:lpstr>
      <vt:lpstr>Steroid Hormone Biosynthesis</vt:lpstr>
      <vt:lpstr>Steroid Hormone Synthesis</vt:lpstr>
      <vt:lpstr>Steroid Hormones Released From Adrenal Medulla</vt:lpstr>
      <vt:lpstr>Adrenal Steroid Hormone Synthesis Mechanisms</vt:lpstr>
      <vt:lpstr>Both Aldosterone and Cortisol Function Through Nuclear Hormone Signaling</vt:lpstr>
      <vt:lpstr>Aldosterone Regulates Mineral Balance</vt:lpstr>
      <vt:lpstr>Direct Aldosterone Effects on Cells Are…</vt:lpstr>
      <vt:lpstr>Key Aldosterone Effectors</vt:lpstr>
      <vt:lpstr>Which hormone stimulates Aldosterone production?</vt:lpstr>
      <vt:lpstr>Renin as a Volume/Pressure Sensor</vt:lpstr>
      <vt:lpstr>The Renin/Angiotensin System</vt:lpstr>
      <vt:lpstr>Renin Secretion is Stopped By</vt:lpstr>
      <vt:lpstr>Stress Responsive Hormones</vt:lpstr>
      <vt:lpstr>Two Types of Stress Response</vt:lpstr>
      <vt:lpstr>Which hormone should mediate chronic stress responses?</vt:lpstr>
      <vt:lpstr>CRH Release</vt:lpstr>
      <vt:lpstr>HPA Axis</vt:lpstr>
      <vt:lpstr>Anterior Pituitary</vt:lpstr>
      <vt:lpstr>ACTH and other Hormones are Generated from POMC Transcripts</vt:lpstr>
      <vt:lpstr>Corticotropin Releasing Hormone</vt:lpstr>
      <vt:lpstr>ACTH</vt:lpstr>
      <vt:lpstr>Cortisol Summary</vt:lpstr>
      <vt:lpstr>Daily Rhythms of Cortisol Release</vt:lpstr>
      <vt:lpstr>Night Time Workers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Chronically elevated glucocorticoid signaling would cause</vt:lpstr>
      <vt:lpstr>Effects of Cortisol on Immune Function</vt:lpstr>
      <vt:lpstr>Negative Regulation of Glucocorticoid Function</vt:lpstr>
      <vt:lpstr>HPA Axis</vt:lpstr>
      <vt:lpstr>11b-HSD 2 and Local Concentrations of Glucocorticoids</vt:lpstr>
      <vt:lpstr>Learning Objectives</vt:lpstr>
      <vt:lpstr>About last Wednesday…</vt:lpstr>
      <vt:lpstr>ACTH can promote Aldosterone - but physiologically there is no reason to believe that it has a direct action</vt:lpstr>
      <vt:lpstr>A subject with an ACTH secreting tumor has hypertension, but not increased aldosterone, why?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Talk Amongst Yourselves</vt:lpstr>
      <vt:lpstr>Epinephrine Binds B-AR/Gs in Skeletal Muscle, 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b-AR agonists would be good weight loss drugs except…</vt:lpstr>
      <vt:lpstr>Short Term and Long Term Stress 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127</cp:revision>
  <dcterms:created xsi:type="dcterms:W3CDTF">2015-03-17T15:56:54Z</dcterms:created>
  <dcterms:modified xsi:type="dcterms:W3CDTF">2015-10-16T14:40:20Z</dcterms:modified>
</cp:coreProperties>
</file>